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Gill Sans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illSans-bold.fntdata"/><Relationship Id="rId30" Type="http://schemas.openxmlformats.org/officeDocument/2006/relationships/font" Target="fonts/GillSans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cl.northwestern.edu/netlogo/docs/dictionary.html#reset-ticks" TargetMode="External"/><Relationship Id="rId3" Type="http://schemas.openxmlformats.org/officeDocument/2006/relationships/hyperlink" Target="https://ccl.northwestern.edu/netlogo/docs/dictionary.html#end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12:35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setup-patches [ set pcolor green ], with setup-patch procedure:  creates a green grid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create-turtles 20: creates 20 turtles. They start out standing at the center of patch 0,0.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setxy random-xcor random-ycor: every turtle is placed at a random x, y coordinate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2"/>
              </a:rPr>
              <a:t>Reset-ticks</a:t>
            </a:r>
            <a:r>
              <a:rPr lang="en" sz="1400">
                <a:solidFill>
                  <a:schemeClr val="dk1"/>
                </a:solidFill>
              </a:rPr>
              <a:t>: starts the time counter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End</a:t>
            </a:r>
            <a:r>
              <a:rPr lang="en" sz="1400">
                <a:solidFill>
                  <a:schemeClr val="dk1"/>
                </a:solidFill>
              </a:rPr>
              <a:t>: completes the definition of the “setup” procedure.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Time: 12:15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Time 12:45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12:30 pm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7e4d658e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7e4d658e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333333"/>
                </a:solidFill>
                <a:highlight>
                  <a:srgbClr val="C7F2C8"/>
                </a:highlight>
              </a:rPr>
              <a:t>rich, complex, and surprising behavior can emerge from simple rules and interactions.</a:t>
            </a:r>
            <a:endParaRPr>
              <a:solidFill>
                <a:srgbClr val="333333"/>
              </a:solidFill>
              <a:highlight>
                <a:srgbClr val="C7F2C8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150">
                <a:solidFill>
                  <a:srgbClr val="333333"/>
                </a:solidFill>
                <a:highlight>
                  <a:srgbClr val="FFFFFF"/>
                </a:highlight>
              </a:rPr>
              <a:t>The results are striking: almost instantaneously the whole room will implode, with everyone clustering in a tight knot. This example shows how simple individual rules can lead to coherent group behavior, how small changes in those rules can have a dramatic impact on the group behavior, and how intuition can be a very poor guide to outcomes beyond a very limited level of complexity. ‘Your collectiev behavior is what we call an emergent phenomena</a:t>
            </a:r>
            <a:endParaRPr>
              <a:solidFill>
                <a:srgbClr val="333333"/>
              </a:solidFill>
              <a:highlight>
                <a:srgbClr val="C7F2C8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Rough time: 12:05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2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200150" y="1790058"/>
            <a:ext cx="6743700" cy="123444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50"/>
              <a:buFont typeface="Gill Sans"/>
              <a:buNone/>
              <a:defRPr sz="285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2021396" y="3264408"/>
            <a:ext cx="5101209" cy="929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2"/>
          <p:cNvSpPr txBox="1"/>
          <p:nvPr>
            <p:ph type="title"/>
          </p:nvPr>
        </p:nvSpPr>
        <p:spPr>
          <a:xfrm>
            <a:off x="603504" y="1682871"/>
            <a:ext cx="3364992" cy="856123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650"/>
              <a:buFont typeface="Gill Sans"/>
              <a:buNone/>
              <a:defRPr sz="165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>
            <a:off x="5052060" y="603504"/>
            <a:ext cx="3611880" cy="3936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9087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25"/>
              <a:buChar char="•"/>
              <a:defRPr sz="1425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74" name="Google Shape;74;p12"/>
          <p:cNvSpPr txBox="1"/>
          <p:nvPr>
            <p:ph idx="2" type="body"/>
          </p:nvPr>
        </p:nvSpPr>
        <p:spPr>
          <a:xfrm>
            <a:off x="836676" y="2662439"/>
            <a:ext cx="2846070" cy="1645527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125"/>
              <a:buNone/>
              <a:defRPr sz="1125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050"/>
              <a:buNone/>
              <a:defRPr sz="1050"/>
            </a:lvl2pPr>
            <a:lvl3pPr indent="-2286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4pPr>
            <a:lvl5pPr indent="-2286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5pPr>
            <a:lvl6pPr indent="-2286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6pPr>
            <a:lvl7pPr indent="-2286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7pPr>
            <a:lvl8pPr indent="-2286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8pPr>
            <a:lvl9pPr indent="-2286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9pPr>
          </a:lstStyle>
          <a:p/>
        </p:txBody>
      </p:sp>
      <p:sp>
        <p:nvSpPr>
          <p:cNvPr id="75" name="Google Shape;75;p12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1" type="ftr"/>
          </p:nvPr>
        </p:nvSpPr>
        <p:spPr>
          <a:xfrm>
            <a:off x="603504" y="4677156"/>
            <a:ext cx="3843598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/>
          <p:nvPr/>
        </p:nvSpPr>
        <p:spPr>
          <a:xfrm>
            <a:off x="1" y="0"/>
            <a:ext cx="4571999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3"/>
          <p:cNvSpPr txBox="1"/>
          <p:nvPr>
            <p:ph type="title"/>
          </p:nvPr>
        </p:nvSpPr>
        <p:spPr>
          <a:xfrm>
            <a:off x="606392" y="1682871"/>
            <a:ext cx="3371249" cy="85098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650"/>
              <a:buFont typeface="Gill Sans"/>
              <a:buNone/>
              <a:defRPr sz="165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/>
          <p:nvPr>
            <p:ph idx="2" type="pic"/>
          </p:nvPr>
        </p:nvSpPr>
        <p:spPr>
          <a:xfrm>
            <a:off x="4572000" y="0"/>
            <a:ext cx="4576573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836676" y="2662439"/>
            <a:ext cx="2846070" cy="1645528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125"/>
              <a:buNone/>
              <a:defRPr sz="1125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050"/>
              <a:buNone/>
              <a:defRPr sz="1050"/>
            </a:lvl2pPr>
            <a:lvl3pPr indent="-2286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4pPr>
            <a:lvl5pPr indent="-2286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5pPr>
            <a:lvl6pPr indent="-2286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6pPr>
            <a:lvl7pPr indent="-2286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7pPr>
            <a:lvl8pPr indent="-2286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8pPr>
            <a:lvl9pPr indent="-2286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750"/>
              <a:buNone/>
              <a:defRPr sz="750"/>
            </a:lvl9pPr>
          </a:lstStyle>
          <a:p/>
        </p:txBody>
      </p:sp>
      <p:sp>
        <p:nvSpPr>
          <p:cNvPr id="83" name="Google Shape;83;p13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1" type="ftr"/>
          </p:nvPr>
        </p:nvSpPr>
        <p:spPr>
          <a:xfrm>
            <a:off x="603504" y="4677156"/>
            <a:ext cx="3843598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" type="body"/>
          </p:nvPr>
        </p:nvSpPr>
        <p:spPr>
          <a:xfrm rot="5400000">
            <a:off x="3408756" y="243129"/>
            <a:ext cx="2326487" cy="57972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4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 rot="5400000">
            <a:off x="5108007" y="2084772"/>
            <a:ext cx="3737610" cy="973956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 rot="5400000">
            <a:off x="2128981" y="247317"/>
            <a:ext cx="3737610" cy="46488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5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ctrTitle"/>
          </p:nvPr>
        </p:nvSpPr>
        <p:spPr>
          <a:xfrm>
            <a:off x="1200150" y="1790058"/>
            <a:ext cx="6743700" cy="123444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50"/>
              <a:buFont typeface="Gill Sans"/>
              <a:buNone/>
              <a:defRPr sz="285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2021396" y="3264408"/>
            <a:ext cx="5101209" cy="929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1673352" y="1978534"/>
            <a:ext cx="5797296" cy="2326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1200150" y="1790058"/>
            <a:ext cx="6743700" cy="123444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50"/>
              <a:buFont typeface="Gill Sans"/>
              <a:buNone/>
              <a:defRPr sz="285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2021396" y="3264349"/>
            <a:ext cx="5101209" cy="948812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sz="135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" type="body"/>
          </p:nvPr>
        </p:nvSpPr>
        <p:spPr>
          <a:xfrm>
            <a:off x="1186434" y="1978533"/>
            <a:ext cx="3203828" cy="2326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4753737" y="1978533"/>
            <a:ext cx="3202685" cy="2326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" type="body"/>
          </p:nvPr>
        </p:nvSpPr>
        <p:spPr>
          <a:xfrm>
            <a:off x="1187577" y="1735075"/>
            <a:ext cx="3202686" cy="528065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25"/>
              <a:buNone/>
              <a:defRPr b="0" sz="1425" cap="none">
                <a:solidFill>
                  <a:srgbClr val="6B889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25"/>
              <a:buNone/>
              <a:defRPr b="1" sz="1425"/>
            </a:lvl2pPr>
            <a:lvl3pPr indent="-2286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b="1" sz="1350"/>
            </a:lvl3pPr>
            <a:lvl4pPr indent="-2286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54" name="Google Shape;54;p9"/>
          <p:cNvSpPr txBox="1"/>
          <p:nvPr>
            <p:ph idx="2" type="body"/>
          </p:nvPr>
        </p:nvSpPr>
        <p:spPr>
          <a:xfrm>
            <a:off x="1187577" y="2357438"/>
            <a:ext cx="3202686" cy="19475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3" type="body"/>
          </p:nvPr>
        </p:nvSpPr>
        <p:spPr>
          <a:xfrm>
            <a:off x="4753737" y="2357438"/>
            <a:ext cx="3190113" cy="19475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4pPr>
            <a:lvl5pPr indent="-3048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4" type="body"/>
          </p:nvPr>
        </p:nvSpPr>
        <p:spPr>
          <a:xfrm>
            <a:off x="4753737" y="1735075"/>
            <a:ext cx="3202686" cy="528065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25"/>
              <a:buNone/>
              <a:defRPr b="0" sz="1425" cap="none">
                <a:solidFill>
                  <a:srgbClr val="6B889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425"/>
              <a:buNone/>
              <a:defRPr b="1" sz="1425"/>
            </a:lvl2pPr>
            <a:lvl3pPr indent="-228600" lvl="2" marL="1371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350"/>
              <a:buNone/>
              <a:defRPr b="1" sz="1350"/>
            </a:lvl3pPr>
            <a:lvl4pPr indent="-228600" lvl="3" marL="1828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57" name="Google Shape;57;p9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9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1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1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Gill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100"/>
              <a:buFont typeface="Gill Sans"/>
              <a:buNone/>
              <a:defRPr b="0" i="0" sz="21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673352" y="1978534"/>
            <a:ext cx="5797296" cy="2326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4325" lvl="0" marL="4572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88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88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" name="Google Shape;10;p1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2F2F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100"/>
              <a:buFont typeface="Gill Sans"/>
              <a:buNone/>
              <a:defRPr b="0" i="0" sz="21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1673352" y="1978534"/>
            <a:ext cx="5797296" cy="2326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4325" lvl="0" marL="4572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88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88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22" name="Google Shape;22;p3"/>
          <p:cNvSpPr/>
          <p:nvPr>
            <p:ph idx="12" type="sldNum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5"/>
              <a:buFont typeface="Gill Sans"/>
              <a:buNone/>
              <a:defRPr b="0" i="0" sz="825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21.png"/><Relationship Id="rId5" Type="http://schemas.openxmlformats.org/officeDocument/2006/relationships/image" Target="../media/image3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cl.northwestern.edu/netlogo/download.shtml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Relationship Id="rId4" Type="http://schemas.openxmlformats.org/officeDocument/2006/relationships/image" Target="../media/image32.png"/><Relationship Id="rId5" Type="http://schemas.openxmlformats.org/officeDocument/2006/relationships/image" Target="../media/image30.png"/><Relationship Id="rId6" Type="http://schemas.openxmlformats.org/officeDocument/2006/relationships/hyperlink" Target="https://github.com/projectmesa/mesa/blob/master/docs/index.rst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Relationship Id="rId4" Type="http://schemas.openxmlformats.org/officeDocument/2006/relationships/image" Target="../media/image31.png"/><Relationship Id="rId9" Type="http://schemas.openxmlformats.org/officeDocument/2006/relationships/image" Target="../media/image35.png"/><Relationship Id="rId5" Type="http://schemas.openxmlformats.org/officeDocument/2006/relationships/image" Target="../media/image34.png"/><Relationship Id="rId6" Type="http://schemas.openxmlformats.org/officeDocument/2006/relationships/image" Target="../media/image20.png"/><Relationship Id="rId7" Type="http://schemas.openxmlformats.org/officeDocument/2006/relationships/image" Target="../media/image32.png"/><Relationship Id="rId8" Type="http://schemas.openxmlformats.org/officeDocument/2006/relationships/image" Target="../media/image2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www.geog.leeds.ac.uk/courses/other/crime/abm/general-modelling/index.html" TargetMode="External"/><Relationship Id="rId4" Type="http://schemas.openxmlformats.org/officeDocument/2006/relationships/hyperlink" Target="http://dx.doi.org/10.1080/0022250X.1971.9989794" TargetMode="External"/><Relationship Id="rId5" Type="http://schemas.openxmlformats.org/officeDocument/2006/relationships/hyperlink" Target="https://www.spatialanalysisonline.com/HTML/index.html?advantages_of_agent-based_mode.htm" TargetMode="External"/><Relationship Id="rId6" Type="http://schemas.openxmlformats.org/officeDocument/2006/relationships/hyperlink" Target="http://ccl.northwestern.edu/netlogo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6.png"/><Relationship Id="rId7" Type="http://schemas.openxmlformats.org/officeDocument/2006/relationships/image" Target="../media/image3.png"/><Relationship Id="rId8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6"/>
          <p:cNvPicPr preferRelativeResize="0"/>
          <p:nvPr/>
        </p:nvPicPr>
        <p:blipFill rotWithShape="1">
          <a:blip r:embed="rId3">
            <a:alphaModFix/>
          </a:blip>
          <a:srcRect b="10601" l="0" r="0" t="0"/>
          <a:stretch/>
        </p:blipFill>
        <p:spPr>
          <a:xfrm>
            <a:off x="0" y="0"/>
            <a:ext cx="10325100" cy="544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/>
          <p:nvPr>
            <p:ph idx="1" type="subTitle"/>
          </p:nvPr>
        </p:nvSpPr>
        <p:spPr>
          <a:xfrm>
            <a:off x="412363" y="2751194"/>
            <a:ext cx="8520600" cy="792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6360000" dist="38100">
              <a:srgbClr val="12121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>
                <a:solidFill>
                  <a:srgbClr val="FFFFFF"/>
                </a:solidFill>
              </a:rPr>
              <a:t>Morgan DiCarlo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>
                <a:solidFill>
                  <a:srgbClr val="FFFFFF"/>
                </a:solidFill>
              </a:rPr>
              <a:t>Liz Ramsey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4" name="Google Shape;104;p16"/>
          <p:cNvSpPr txBox="1"/>
          <p:nvPr>
            <p:ph idx="4294967295" type="subTitle"/>
          </p:nvPr>
        </p:nvSpPr>
        <p:spPr>
          <a:xfrm>
            <a:off x="623888" y="568325"/>
            <a:ext cx="8520112" cy="79216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6360000" dist="38100">
              <a:srgbClr val="121212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Arial"/>
              <a:buNone/>
            </a:pPr>
            <a:r>
              <a:rPr b="0" i="0" lang="en" sz="60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 Agent-Based Modeling Workshop</a:t>
            </a:r>
            <a:endParaRPr b="0" i="0" sz="60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4663900" y="4771450"/>
            <a:ext cx="7541400" cy="1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Gill Sans"/>
              <a:buNone/>
            </a:pPr>
            <a:r>
              <a:rPr b="0" i="0" lang="en" sz="10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Image credit: https://www.futurelearn.com/courses/complexity-and-uncertainty</a:t>
            </a:r>
            <a:endParaRPr b="0" i="0" sz="1000" u="none" cap="none" strike="noStrike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DEMO: PREDATOR-PREY DYNAMICS</a:t>
            </a:r>
            <a:endParaRPr/>
          </a:p>
        </p:txBody>
      </p:sp>
      <p:pic>
        <p:nvPicPr>
          <p:cNvPr id="203" name="Google Shape;20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4501" y="1214300"/>
            <a:ext cx="5093249" cy="335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PREDATOR-PREY DYNAMICS- ANALYTICAL SOLUTION</a:t>
            </a:r>
            <a:endParaRPr/>
          </a:p>
        </p:txBody>
      </p:sp>
      <p:pic>
        <p:nvPicPr>
          <p:cNvPr id="209" name="Google Shape;20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5280929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88754" y="1722300"/>
            <a:ext cx="3405870" cy="2035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NETLOGO GUI</a:t>
            </a:r>
            <a:endParaRPr/>
          </a:p>
        </p:txBody>
      </p:sp>
      <p:pic>
        <p:nvPicPr>
          <p:cNvPr id="216" name="Google Shape;216;p27"/>
          <p:cNvPicPr preferRelativeResize="0"/>
          <p:nvPr/>
        </p:nvPicPr>
        <p:blipFill rotWithShape="1">
          <a:blip r:embed="rId3">
            <a:alphaModFix/>
          </a:blip>
          <a:srcRect b="22233" l="36787" r="29193" t="32258"/>
          <a:stretch/>
        </p:blipFill>
        <p:spPr>
          <a:xfrm>
            <a:off x="609503" y="1105650"/>
            <a:ext cx="4498723" cy="3385049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7"/>
          <p:cNvSpPr txBox="1"/>
          <p:nvPr/>
        </p:nvSpPr>
        <p:spPr>
          <a:xfrm>
            <a:off x="5495200" y="1490700"/>
            <a:ext cx="3470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Tool to let you add: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Agents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Buttons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Graphics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Controllable sliders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CREATE A NETLOGO ENVIRONMENT</a:t>
            </a:r>
            <a:endParaRPr/>
          </a:p>
        </p:txBody>
      </p:sp>
      <p:sp>
        <p:nvSpPr>
          <p:cNvPr id="223" name="Google Shape;223;p28"/>
          <p:cNvSpPr txBox="1"/>
          <p:nvPr>
            <p:ph idx="1" type="body"/>
          </p:nvPr>
        </p:nvSpPr>
        <p:spPr>
          <a:xfrm>
            <a:off x="77225" y="1152475"/>
            <a:ext cx="50055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  <a:highlight>
                  <a:srgbClr val="FFFFFF"/>
                </a:highlight>
              </a:rPr>
              <a:t>To start a new model, select “New” from the File menu. </a:t>
            </a:r>
            <a:endParaRPr sz="1400"/>
          </a:p>
        </p:txBody>
      </p:sp>
      <p:sp>
        <p:nvSpPr>
          <p:cNvPr id="224" name="Google Shape;224;p28"/>
          <p:cNvSpPr txBox="1"/>
          <p:nvPr>
            <p:ph idx="4294967295" type="body"/>
          </p:nvPr>
        </p:nvSpPr>
        <p:spPr>
          <a:xfrm>
            <a:off x="0" y="2798763"/>
            <a:ext cx="5005388" cy="5048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 sz="1400">
                <a:solidFill>
                  <a:schemeClr val="dk1"/>
                </a:solidFill>
                <a:highlight>
                  <a:srgbClr val="FFFFFF"/>
                </a:highlight>
              </a:rPr>
              <a:t>Similarly, create a “go” button</a:t>
            </a:r>
            <a:endParaRPr sz="1400"/>
          </a:p>
        </p:txBody>
      </p:sp>
      <p:sp>
        <p:nvSpPr>
          <p:cNvPr id="225" name="Google Shape;225;p28"/>
          <p:cNvSpPr txBox="1"/>
          <p:nvPr/>
        </p:nvSpPr>
        <p:spPr>
          <a:xfrm>
            <a:off x="-170409" y="1300986"/>
            <a:ext cx="5091934" cy="11683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Click the “Add” icon</a:t>
            </a:r>
            <a:endParaRPr b="0" i="0" sz="16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Click wherever you want the button to appear in the empty white area.</a:t>
            </a:r>
            <a:endParaRPr b="0" i="0" sz="16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Type setup in the box labeled “Commands”.</a:t>
            </a:r>
            <a:endParaRPr b="0" i="0" sz="16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26" name="Google Shape;226;p28"/>
          <p:cNvPicPr preferRelativeResize="0"/>
          <p:nvPr/>
        </p:nvPicPr>
        <p:blipFill rotWithShape="1">
          <a:blip r:embed="rId3">
            <a:alphaModFix/>
          </a:blip>
          <a:srcRect b="35156" l="27637" r="40470" t="19444"/>
          <a:stretch/>
        </p:blipFill>
        <p:spPr>
          <a:xfrm>
            <a:off x="4921525" y="1152480"/>
            <a:ext cx="3971174" cy="318000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8"/>
          <p:cNvSpPr txBox="1"/>
          <p:nvPr/>
        </p:nvSpPr>
        <p:spPr>
          <a:xfrm>
            <a:off x="-87086" y="3049135"/>
            <a:ext cx="4309562" cy="15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For Commands enter go instead of setup.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Check the “Forever” checkbox in the edit dialog.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Check the “Disable until ticks start”.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NETLOGO COMPONENTS</a:t>
            </a:r>
            <a:endParaRPr/>
          </a:p>
        </p:txBody>
      </p:sp>
      <p:sp>
        <p:nvSpPr>
          <p:cNvPr id="233" name="Google Shape;23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  <a:highlight>
                  <a:srgbClr val="FFFFFF"/>
                </a:highlight>
              </a:rPr>
              <a:t>The NetLogo world is a two dimensional world that is made up of turtles, patches, links, and an observer.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Patches: </a:t>
            </a:r>
            <a:r>
              <a:rPr lang="en" sz="1400">
                <a:solidFill>
                  <a:schemeClr val="dk1"/>
                </a:solidFill>
                <a:highlight>
                  <a:srgbClr val="FFFFFF"/>
                </a:highlight>
              </a:rPr>
              <a:t>Stationary objects arranged in a grid</a:t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Turtles: </a:t>
            </a:r>
            <a:r>
              <a:rPr lang="en" sz="1400">
                <a:solidFill>
                  <a:schemeClr val="dk1"/>
                </a:solidFill>
                <a:highlight>
                  <a:srgbClr val="FFFFFF"/>
                </a:highlight>
              </a:rPr>
              <a:t>Move over that grid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Links: </a:t>
            </a:r>
            <a:r>
              <a:rPr lang="en" sz="1400">
                <a:solidFill>
                  <a:schemeClr val="dk1"/>
                </a:solidFill>
                <a:highlight>
                  <a:srgbClr val="FFFFFF"/>
                </a:highlight>
              </a:rPr>
              <a:t>Connect two turtles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Observer:</a:t>
            </a:r>
            <a:r>
              <a:rPr lang="en" sz="1400">
                <a:solidFill>
                  <a:schemeClr val="dk1"/>
                </a:solidFill>
                <a:highlight>
                  <a:srgbClr val="FFFFFF"/>
                </a:highlight>
              </a:rPr>
              <a:t> Oversees everything that’s going on and does whatever the turtles, patches and links can’t</a:t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/>
              <a:t>Ticks</a:t>
            </a:r>
            <a:r>
              <a:rPr lang="en" sz="1400">
                <a:solidFill>
                  <a:schemeClr val="dk1"/>
                </a:solidFill>
                <a:highlight>
                  <a:srgbClr val="FFFFFF"/>
                </a:highlight>
              </a:rPr>
              <a:t>: Discrete time steps </a:t>
            </a:r>
            <a:endParaRPr/>
          </a:p>
        </p:txBody>
      </p:sp>
      <p:sp>
        <p:nvSpPr>
          <p:cNvPr id="234" name="Google Shape;234;p29"/>
          <p:cNvSpPr/>
          <p:nvPr/>
        </p:nvSpPr>
        <p:spPr>
          <a:xfrm>
            <a:off x="3744685" y="1716524"/>
            <a:ext cx="146400" cy="14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5" name="Google Shape;235;p29"/>
          <p:cNvSpPr/>
          <p:nvPr/>
        </p:nvSpPr>
        <p:spPr>
          <a:xfrm>
            <a:off x="3744685" y="1557837"/>
            <a:ext cx="146400" cy="14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6" name="Google Shape;236;p29"/>
          <p:cNvSpPr/>
          <p:nvPr/>
        </p:nvSpPr>
        <p:spPr>
          <a:xfrm>
            <a:off x="3908985" y="1557837"/>
            <a:ext cx="146400" cy="14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7" name="Google Shape;237;p29"/>
          <p:cNvSpPr/>
          <p:nvPr/>
        </p:nvSpPr>
        <p:spPr>
          <a:xfrm>
            <a:off x="3908985" y="1704237"/>
            <a:ext cx="146400" cy="14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8" name="Google Shape;238;p29"/>
          <p:cNvSpPr/>
          <p:nvPr/>
        </p:nvSpPr>
        <p:spPr>
          <a:xfrm>
            <a:off x="2855263" y="2122890"/>
            <a:ext cx="146400" cy="14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9" name="Google Shape;239;p29"/>
          <p:cNvSpPr/>
          <p:nvPr/>
        </p:nvSpPr>
        <p:spPr>
          <a:xfrm>
            <a:off x="2855263" y="1976490"/>
            <a:ext cx="146400" cy="14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0" name="Google Shape;240;p29"/>
          <p:cNvSpPr/>
          <p:nvPr/>
        </p:nvSpPr>
        <p:spPr>
          <a:xfrm>
            <a:off x="3001663" y="1976490"/>
            <a:ext cx="146400" cy="14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1" name="Google Shape;241;p29"/>
          <p:cNvSpPr/>
          <p:nvPr/>
        </p:nvSpPr>
        <p:spPr>
          <a:xfrm>
            <a:off x="3001663" y="2122890"/>
            <a:ext cx="146400" cy="14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2" name="Google Shape;242;p29"/>
          <p:cNvSpPr/>
          <p:nvPr/>
        </p:nvSpPr>
        <p:spPr>
          <a:xfrm flipH="1" rot="4915072">
            <a:off x="2938077" y="1967689"/>
            <a:ext cx="202713" cy="190622"/>
          </a:xfrm>
          <a:prstGeom prst="triangle">
            <a:avLst>
              <a:gd fmla="val 40269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3" name="Google Shape;243;p29"/>
          <p:cNvSpPr/>
          <p:nvPr/>
        </p:nvSpPr>
        <p:spPr>
          <a:xfrm flipH="1" rot="4915072">
            <a:off x="2557381" y="2554054"/>
            <a:ext cx="202713" cy="190622"/>
          </a:xfrm>
          <a:prstGeom prst="triangle">
            <a:avLst>
              <a:gd fmla="val 40269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4" name="Google Shape;244;p29"/>
          <p:cNvSpPr/>
          <p:nvPr/>
        </p:nvSpPr>
        <p:spPr>
          <a:xfrm flipH="1" rot="4915072">
            <a:off x="3155306" y="2554054"/>
            <a:ext cx="202713" cy="190622"/>
          </a:xfrm>
          <a:prstGeom prst="triangle">
            <a:avLst>
              <a:gd fmla="val 40269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245" name="Google Shape;245;p29"/>
          <p:cNvCxnSpPr>
            <a:stCxn id="243" idx="0"/>
            <a:endCxn id="244" idx="3"/>
          </p:cNvCxnSpPr>
          <p:nvPr/>
        </p:nvCxnSpPr>
        <p:spPr>
          <a:xfrm>
            <a:off x="2755875" y="2655495"/>
            <a:ext cx="409200" cy="2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SYNTAX EXAMPLE</a:t>
            </a:r>
            <a:endParaRPr/>
          </a:p>
        </p:txBody>
      </p:sp>
      <p:pic>
        <p:nvPicPr>
          <p:cNvPr id="251" name="Google Shape;251;p30"/>
          <p:cNvPicPr preferRelativeResize="0"/>
          <p:nvPr/>
        </p:nvPicPr>
        <p:blipFill rotWithShape="1">
          <a:blip r:embed="rId3">
            <a:alphaModFix/>
          </a:blip>
          <a:srcRect b="52963" l="52388" r="25231" t="31203"/>
          <a:stretch/>
        </p:blipFill>
        <p:spPr>
          <a:xfrm>
            <a:off x="515592" y="1711475"/>
            <a:ext cx="5132537" cy="2506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0"/>
          <p:cNvPicPr preferRelativeResize="0"/>
          <p:nvPr/>
        </p:nvPicPr>
        <p:blipFill rotWithShape="1">
          <a:blip r:embed="rId4">
            <a:alphaModFix/>
          </a:blip>
          <a:srcRect b="46648" l="28570" r="64955" t="42216"/>
          <a:stretch/>
        </p:blipFill>
        <p:spPr>
          <a:xfrm>
            <a:off x="6560000" y="1316575"/>
            <a:ext cx="1923648" cy="186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88773" y="3327276"/>
            <a:ext cx="1794875" cy="11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WHAT DO YOU THINK WILL HAPPEN?</a:t>
            </a:r>
            <a:endParaRPr/>
          </a:p>
        </p:txBody>
      </p:sp>
      <p:sp>
        <p:nvSpPr>
          <p:cNvPr id="259" name="Google Shape;259;p31"/>
          <p:cNvSpPr txBox="1"/>
          <p:nvPr/>
        </p:nvSpPr>
        <p:spPr>
          <a:xfrm>
            <a:off x="471000" y="1017725"/>
            <a:ext cx="8673000" cy="9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Try it out: Move tick slider left so it runs slowly for observation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60" name="Google Shape;260;p31"/>
          <p:cNvPicPr preferRelativeResize="0"/>
          <p:nvPr/>
        </p:nvPicPr>
        <p:blipFill rotWithShape="1">
          <a:blip r:embed="rId3">
            <a:alphaModFix/>
          </a:blip>
          <a:srcRect b="33373" l="51757" r="35596" t="56592"/>
          <a:stretch/>
        </p:blipFill>
        <p:spPr>
          <a:xfrm>
            <a:off x="471000" y="1875650"/>
            <a:ext cx="3612874" cy="1612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1"/>
          <p:cNvPicPr preferRelativeResize="0"/>
          <p:nvPr/>
        </p:nvPicPr>
        <p:blipFill rotWithShape="1">
          <a:blip r:embed="rId3">
            <a:alphaModFix/>
          </a:blip>
          <a:srcRect b="21614" l="52084" r="34265" t="66531"/>
          <a:stretch/>
        </p:blipFill>
        <p:spPr>
          <a:xfrm>
            <a:off x="4571999" y="1948925"/>
            <a:ext cx="3300874" cy="161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ACTIVITY: EXAMINE A TRAFFIC JAM</a:t>
            </a:r>
            <a:endParaRPr/>
          </a:p>
        </p:txBody>
      </p:sp>
      <p:pic>
        <p:nvPicPr>
          <p:cNvPr id="267" name="Google Shape;26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09525" y="1017725"/>
            <a:ext cx="5487626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Gill Sans"/>
              <a:buNone/>
            </a:pPr>
            <a:r>
              <a:rPr b="1" lang="en" sz="2400">
                <a:solidFill>
                  <a:srgbClr val="000000"/>
                </a:solidFill>
              </a:rPr>
              <a:t>ACTIVITY: EXAMINE A TRAFFIC JAM </a:t>
            </a:r>
            <a:endParaRPr b="1"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t/>
            </a:r>
            <a:endParaRPr/>
          </a:p>
        </p:txBody>
      </p:sp>
      <p:sp>
        <p:nvSpPr>
          <p:cNvPr id="273" name="Google Shape;273;p33"/>
          <p:cNvSpPr txBox="1"/>
          <p:nvPr>
            <p:ph idx="1" type="body"/>
          </p:nvPr>
        </p:nvSpPr>
        <p:spPr>
          <a:xfrm>
            <a:off x="311700" y="932675"/>
            <a:ext cx="85206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Open Traffic Basic, found in the “Social Science” section of Models Library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Run the model for a while to get a feel for it, adjusting the sliders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Showin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</a:rPr>
              <a:t>g how traffic jams can form without a specific cause</a:t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274" name="Google Shape;274;p33"/>
          <p:cNvPicPr preferRelativeResize="0"/>
          <p:nvPr/>
        </p:nvPicPr>
        <p:blipFill rotWithShape="1">
          <a:blip r:embed="rId3">
            <a:alphaModFix/>
          </a:blip>
          <a:srcRect b="32591" l="28276" r="32140" t="54587"/>
          <a:stretch/>
        </p:blipFill>
        <p:spPr>
          <a:xfrm>
            <a:off x="190500" y="2224425"/>
            <a:ext cx="5038752" cy="1143023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3"/>
          <p:cNvSpPr txBox="1"/>
          <p:nvPr/>
        </p:nvSpPr>
        <p:spPr>
          <a:xfrm>
            <a:off x="5229250" y="2122738"/>
            <a:ext cx="36927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Discussion Questions: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ill Sans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Set DECELERATION to zero. What happens to the flow? 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ill Sans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Gradually increase DECELERATION. When does the flow "break down"?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76" name="Google Shape;27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0500" y="3286825"/>
            <a:ext cx="4022130" cy="124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000000"/>
                </a:solidFill>
              </a:rPr>
              <a:t>ACTIVITY: MODELING FOREST FIRES</a:t>
            </a:r>
            <a:endParaRPr b="1"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82" name="Google Shape;282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We’re going to code our first ABM!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83" name="Google Shape;28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0909" y="1753300"/>
            <a:ext cx="4820550" cy="27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ctrTitle"/>
          </p:nvPr>
        </p:nvSpPr>
        <p:spPr>
          <a:xfrm>
            <a:off x="311708" y="1592424"/>
            <a:ext cx="8520600" cy="858418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r>
              <a:rPr lang="en" sz="3000"/>
              <a:t>PLEASE DOWNLOAD NETLOGO</a:t>
            </a:r>
            <a:endParaRPr sz="3000"/>
          </a:p>
        </p:txBody>
      </p:sp>
      <p:sp>
        <p:nvSpPr>
          <p:cNvPr id="111" name="Google Shape;111;p17"/>
          <p:cNvSpPr txBox="1"/>
          <p:nvPr>
            <p:ph idx="1" type="subTitle"/>
          </p:nvPr>
        </p:nvSpPr>
        <p:spPr>
          <a:xfrm>
            <a:off x="1700009" y="3046693"/>
            <a:ext cx="5101209" cy="9299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https://ccl.northwestern.edu/netlogo/download.shtml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51"/>
            <a:ext cx="9144001" cy="5136434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5"/>
          <p:cNvSpPr txBox="1"/>
          <p:nvPr/>
        </p:nvSpPr>
        <p:spPr>
          <a:xfrm>
            <a:off x="422700" y="691575"/>
            <a:ext cx="4149300" cy="32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Welcome aboard!</a:t>
            </a:r>
            <a:endParaRPr sz="72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800"/>
              <a:buFont typeface="Gill Sans"/>
              <a:buNone/>
            </a:pPr>
            <a:r>
              <a:rPr i="1" lang="en" sz="1800">
                <a:solidFill>
                  <a:srgbClr val="000000"/>
                </a:solidFill>
              </a:rPr>
              <a:t>DEMO: ABM WITH PYTHON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95" name="Google Shape;295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The OOP nature of Python is useful for ABM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96" name="Google Shape;29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56024" y="1152487"/>
            <a:ext cx="2733839" cy="92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6"/>
          <p:cNvPicPr preferRelativeResize="0"/>
          <p:nvPr/>
        </p:nvPicPr>
        <p:blipFill rotWithShape="1">
          <a:blip r:embed="rId4">
            <a:alphaModFix/>
          </a:blip>
          <a:srcRect b="21326" l="18840" r="70299" t="72530"/>
          <a:stretch/>
        </p:blipFill>
        <p:spPr>
          <a:xfrm>
            <a:off x="6441375" y="1879535"/>
            <a:ext cx="1389782" cy="42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48375" y="1541922"/>
            <a:ext cx="4042700" cy="263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6"/>
          <p:cNvSpPr txBox="1"/>
          <p:nvPr/>
        </p:nvSpPr>
        <p:spPr>
          <a:xfrm>
            <a:off x="5740325" y="2373925"/>
            <a:ext cx="31653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Gill Sans"/>
              <a:buNone/>
            </a:pPr>
            <a:r>
              <a:rPr b="0" i="0" lang="en" sz="1100" u="sng" cap="none" strike="noStrike">
                <a:solidFill>
                  <a:schemeClr val="hlink"/>
                </a:solidFill>
                <a:latin typeface="Gill Sans"/>
                <a:ea typeface="Gill Sans"/>
                <a:cs typeface="Gill Sans"/>
                <a:sym typeface="Gill Sans"/>
                <a:hlinkClick r:id="rId6"/>
              </a:rPr>
              <a:t>https://github.com/projectmesa/mesa/blob/master/docs/index.rst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7"/>
          <p:cNvSpPr txBox="1"/>
          <p:nvPr>
            <p:ph type="title"/>
          </p:nvPr>
        </p:nvSpPr>
        <p:spPr>
          <a:xfrm>
            <a:off x="195150" y="875100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OTHER ABM LANGUAGES TO TRY:</a:t>
            </a:r>
            <a:endParaRPr/>
          </a:p>
        </p:txBody>
      </p:sp>
      <p:pic>
        <p:nvPicPr>
          <p:cNvPr id="305" name="Google Shape;30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2425" y="1759677"/>
            <a:ext cx="2492349" cy="108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7"/>
          <p:cNvPicPr preferRelativeResize="0"/>
          <p:nvPr/>
        </p:nvPicPr>
        <p:blipFill rotWithShape="1">
          <a:blip r:embed="rId4">
            <a:alphaModFix/>
          </a:blip>
          <a:srcRect b="84450" l="29368" r="36205" t="8273"/>
          <a:stretch/>
        </p:blipFill>
        <p:spPr>
          <a:xfrm>
            <a:off x="3210050" y="3198850"/>
            <a:ext cx="2336803" cy="2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80411" y="1940050"/>
            <a:ext cx="591585" cy="1082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50937" y="1428729"/>
            <a:ext cx="1885059" cy="63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37"/>
          <p:cNvPicPr preferRelativeResize="0"/>
          <p:nvPr/>
        </p:nvPicPr>
        <p:blipFill rotWithShape="1">
          <a:blip r:embed="rId7">
            <a:alphaModFix/>
          </a:blip>
          <a:srcRect b="21326" l="18840" r="70299" t="72530"/>
          <a:stretch/>
        </p:blipFill>
        <p:spPr>
          <a:xfrm>
            <a:off x="6653012" y="2004963"/>
            <a:ext cx="2080915" cy="63672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7"/>
          <p:cNvSpPr txBox="1"/>
          <p:nvPr/>
        </p:nvSpPr>
        <p:spPr>
          <a:xfrm>
            <a:off x="195150" y="214500"/>
            <a:ext cx="8910900" cy="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2800"/>
              <a:buFont typeface="Gill Sans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11" name="Google Shape;311;p3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52400" y="3629075"/>
            <a:ext cx="2409825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511027" y="3198850"/>
            <a:ext cx="1452950" cy="146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318" name="Google Shape;318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</a:rPr>
              <a:t>Berglund, E. "Complex Adaptive Systems" CE 791. NC State. Spring 2019.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</a:rPr>
              <a:t>Evans, A. Agent Based Modelling: Introduction. Retrieved from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http://www.geog.leeds.ac.uk/courses/other/crime/abm/general-modelling/index.html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</a:rPr>
              <a:t>Reynolds, Craig W., Flocks, herds and schools: A distributed behavioral model, 1987</a:t>
            </a:r>
            <a:endParaRPr sz="1400" u="sng">
              <a:solidFill>
                <a:schemeClr val="hlink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 u="sng">
                <a:solidFill>
                  <a:schemeClr val="hlink"/>
                </a:solidFill>
              </a:rPr>
              <a:t>SCHELLING, T. C. (1971). Dynamic models of segregation. Journal of Mathematical Sociology 1: 143-186.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[doi:10.1080/0022250X.1971.9989794]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</a:rPr>
              <a:t>Smith, M.  (2018). Advantages and Limitations of agent-based models. Geospatial Analysis 6th Edition. Retrieved from </a:t>
            </a: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https://www.spatialanalysisonline.com/HTML/index.html?advantages_of_agent-based_mode.htm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</a:rPr>
              <a:t>Wilensky, U. 1999. NetLogo. </a:t>
            </a: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http://ccl.northwestern.edu/netlogo/</a:t>
            </a:r>
            <a:r>
              <a:rPr lang="en" sz="1400">
                <a:solidFill>
                  <a:schemeClr val="dk1"/>
                </a:solidFill>
              </a:rPr>
              <a:t>. Center for Connected Learning and Computer-Based Modeling, Northwestern University. Evanston, IL.</a:t>
            </a:r>
            <a:endParaRPr sz="1400">
              <a:solidFill>
                <a:srgbClr val="333333"/>
              </a:solidFill>
              <a:highlight>
                <a:srgbClr val="FEF1D2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 rotWithShape="1">
          <a:blip r:embed="rId3">
            <a:alphaModFix/>
          </a:blip>
          <a:srcRect b="0" l="0" r="60776" t="0"/>
          <a:stretch/>
        </p:blipFill>
        <p:spPr>
          <a:xfrm>
            <a:off x="5116513" y="409100"/>
            <a:ext cx="3467100" cy="216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 rotWithShape="1">
          <a:blip r:embed="rId3">
            <a:alphaModFix/>
          </a:blip>
          <a:srcRect b="0" l="47262" r="0" t="0"/>
          <a:stretch/>
        </p:blipFill>
        <p:spPr>
          <a:xfrm>
            <a:off x="5362975" y="2753175"/>
            <a:ext cx="2974200" cy="137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/>
        </p:nvSpPr>
        <p:spPr>
          <a:xfrm>
            <a:off x="437050" y="302550"/>
            <a:ext cx="35859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b="0" i="0" lang="en" sz="2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Who We Are:</a:t>
            </a:r>
            <a:endParaRPr b="0" i="0" sz="2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437050" y="1238250"/>
            <a:ext cx="3895500" cy="29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Morgan DiCarlo</a:t>
            </a:r>
            <a:endParaRPr b="1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-PhD student</a:t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-Research on water-related natural disasters and social media communications</a:t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Liz Ramsey</a:t>
            </a:r>
            <a:endParaRPr b="1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-PhD Student</a:t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-Research on water scarcity, migration patterns, and civil unrest</a:t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/>
          <p:nvPr/>
        </p:nvSpPr>
        <p:spPr>
          <a:xfrm>
            <a:off x="0" y="0"/>
            <a:ext cx="3553691" cy="5143500"/>
          </a:xfrm>
          <a:prstGeom prst="rect">
            <a:avLst/>
          </a:prstGeom>
          <a:solidFill>
            <a:srgbClr val="C5C0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5" name="Google Shape;125;p19"/>
          <p:cNvSpPr txBox="1"/>
          <p:nvPr>
            <p:ph type="title"/>
          </p:nvPr>
        </p:nvSpPr>
        <p:spPr>
          <a:xfrm>
            <a:off x="480060" y="2010828"/>
            <a:ext cx="2551176" cy="1121846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2626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 sz="2800"/>
              <a:t>OVERVIEW</a:t>
            </a:r>
            <a:endParaRPr/>
          </a:p>
        </p:txBody>
      </p:sp>
      <p:sp>
        <p:nvSpPr>
          <p:cNvPr id="126" name="Google Shape;126;p19"/>
          <p:cNvSpPr/>
          <p:nvPr/>
        </p:nvSpPr>
        <p:spPr>
          <a:xfrm>
            <a:off x="3564958" y="0"/>
            <a:ext cx="5579042" cy="51434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127" name="Google Shape;127;p19"/>
          <p:cNvGrpSpPr/>
          <p:nvPr/>
        </p:nvGrpSpPr>
        <p:grpSpPr>
          <a:xfrm>
            <a:off x="4048125" y="480305"/>
            <a:ext cx="4613672" cy="3956670"/>
            <a:chOff x="0" y="483"/>
            <a:chExt cx="4613672" cy="3956670"/>
          </a:xfrm>
        </p:grpSpPr>
        <p:sp>
          <p:nvSpPr>
            <p:cNvPr id="128" name="Google Shape;128;p19"/>
            <p:cNvSpPr/>
            <p:nvPr/>
          </p:nvSpPr>
          <p:spPr>
            <a:xfrm>
              <a:off x="0" y="483"/>
              <a:ext cx="4613672" cy="405812"/>
            </a:xfrm>
            <a:prstGeom prst="roundRect">
              <a:avLst>
                <a:gd fmla="val 1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122758" y="91790"/>
              <a:ext cx="223196" cy="223196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468713" y="483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9"/>
            <p:cNvSpPr txBox="1"/>
            <p:nvPr/>
          </p:nvSpPr>
          <p:spPr>
            <a:xfrm>
              <a:off x="468713" y="483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2925" lIns="42925" spcFirstLastPara="1" rIns="42925" wrap="square" tIns="429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ill Sans"/>
                <a:buNone/>
              </a:pPr>
              <a:r>
                <a:rPr b="0" i="0" lang="en" sz="16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Intro to ABMs</a:t>
              </a:r>
              <a:endParaRPr/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0" y="507748"/>
              <a:ext cx="4613672" cy="405812"/>
            </a:xfrm>
            <a:prstGeom prst="roundRect">
              <a:avLst>
                <a:gd fmla="val 10000" name="adj"/>
              </a:avLst>
            </a:prstGeom>
            <a:solidFill>
              <a:srgbClr val="C964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122758" y="599056"/>
              <a:ext cx="223196" cy="223196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468713" y="507748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9"/>
            <p:cNvSpPr txBox="1"/>
            <p:nvPr/>
          </p:nvSpPr>
          <p:spPr>
            <a:xfrm>
              <a:off x="468713" y="507748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2925" lIns="42925" spcFirstLastPara="1" rIns="42925" wrap="square" tIns="429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ill Sans"/>
                <a:buNone/>
              </a:pPr>
              <a:r>
                <a:rPr b="1" i="0" lang="en" sz="16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Activity: Create a Netlogo environment</a:t>
              </a:r>
              <a:endPara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0" y="1015014"/>
              <a:ext cx="4613672" cy="405812"/>
            </a:xfrm>
            <a:prstGeom prst="roundRect">
              <a:avLst>
                <a:gd fmla="val 1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122758" y="1106321"/>
              <a:ext cx="223196" cy="223196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468713" y="1015014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9"/>
            <p:cNvSpPr txBox="1"/>
            <p:nvPr/>
          </p:nvSpPr>
          <p:spPr>
            <a:xfrm>
              <a:off x="468713" y="1015014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2925" lIns="42925" spcFirstLastPara="1" rIns="42925" wrap="square" tIns="429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ill Sans"/>
                <a:buNone/>
              </a:pPr>
              <a:r>
                <a:rPr b="0" i="1" lang="en" sz="16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Demo: Predator/Prey Dynamics</a:t>
              </a:r>
              <a:endPara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0" y="1522279"/>
              <a:ext cx="4613672" cy="405812"/>
            </a:xfrm>
            <a:prstGeom prst="roundRect">
              <a:avLst>
                <a:gd fmla="val 1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122758" y="1613587"/>
              <a:ext cx="223196" cy="223196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9"/>
            <p:cNvSpPr/>
            <p:nvPr/>
          </p:nvSpPr>
          <p:spPr>
            <a:xfrm>
              <a:off x="468713" y="1522279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 txBox="1"/>
            <p:nvPr/>
          </p:nvSpPr>
          <p:spPr>
            <a:xfrm>
              <a:off x="468713" y="1522279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2925" lIns="42925" spcFirstLastPara="1" rIns="42925" wrap="square" tIns="429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ill Sans"/>
                <a:buNone/>
              </a:pPr>
              <a:r>
                <a:rPr b="1" i="0" lang="en" sz="16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Activity: Examine a Traffic Jam </a:t>
              </a:r>
              <a:endPara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4" name="Google Shape;144;p19"/>
            <p:cNvSpPr/>
            <p:nvPr/>
          </p:nvSpPr>
          <p:spPr>
            <a:xfrm>
              <a:off x="0" y="2029545"/>
              <a:ext cx="4613672" cy="405812"/>
            </a:xfrm>
            <a:prstGeom prst="roundRect">
              <a:avLst>
                <a:gd fmla="val 1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9"/>
            <p:cNvSpPr/>
            <p:nvPr/>
          </p:nvSpPr>
          <p:spPr>
            <a:xfrm>
              <a:off x="122758" y="2120852"/>
              <a:ext cx="223196" cy="223196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9"/>
            <p:cNvSpPr/>
            <p:nvPr/>
          </p:nvSpPr>
          <p:spPr>
            <a:xfrm>
              <a:off x="468713" y="2029545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9"/>
            <p:cNvSpPr txBox="1"/>
            <p:nvPr/>
          </p:nvSpPr>
          <p:spPr>
            <a:xfrm>
              <a:off x="468713" y="2029545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2925" lIns="42925" spcFirstLastPara="1" rIns="42925" wrap="square" tIns="429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ill Sans"/>
                <a:buNone/>
              </a:pPr>
              <a:r>
                <a:rPr b="0" i="1" lang="en" sz="16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Demo: Simulating Segregation</a:t>
              </a:r>
              <a:endPara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0" y="2536810"/>
              <a:ext cx="4613672" cy="405812"/>
            </a:xfrm>
            <a:prstGeom prst="roundRect">
              <a:avLst>
                <a:gd fmla="val 1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122758" y="2628118"/>
              <a:ext cx="223196" cy="223196"/>
            </a:xfrm>
            <a:prstGeom prst="rect">
              <a:avLst/>
            </a:prstGeom>
            <a:blipFill rotWithShape="1">
              <a:blip r:embed="rId8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468713" y="2536810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9"/>
            <p:cNvSpPr txBox="1"/>
            <p:nvPr/>
          </p:nvSpPr>
          <p:spPr>
            <a:xfrm>
              <a:off x="468713" y="2536810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2925" lIns="42925" spcFirstLastPara="1" rIns="42925" wrap="square" tIns="429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ill Sans"/>
                <a:buNone/>
              </a:pPr>
              <a:r>
                <a:rPr b="1" i="0" lang="en" sz="16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Activity: Predicting Forest Fires</a:t>
              </a:r>
              <a:endPara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0" y="3044076"/>
              <a:ext cx="4613672" cy="405812"/>
            </a:xfrm>
            <a:prstGeom prst="roundRect">
              <a:avLst>
                <a:gd fmla="val 10000" name="adj"/>
              </a:avLst>
            </a:prstGeom>
            <a:solidFill>
              <a:srgbClr val="C964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122758" y="3135383"/>
              <a:ext cx="223196" cy="223196"/>
            </a:xfrm>
            <a:prstGeom prst="rect">
              <a:avLst/>
            </a:prstGeom>
            <a:blipFill rotWithShape="1">
              <a:blip r:embed="rId9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468713" y="3044076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 txBox="1"/>
            <p:nvPr/>
          </p:nvSpPr>
          <p:spPr>
            <a:xfrm>
              <a:off x="468713" y="3044076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2925" lIns="42925" spcFirstLastPara="1" rIns="42925" wrap="square" tIns="429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ill Sans"/>
                <a:buNone/>
              </a:pPr>
              <a:r>
                <a:rPr b="0" i="1" lang="en" sz="16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Demo: El Farol model</a:t>
              </a:r>
              <a:endPara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0" y="3551341"/>
              <a:ext cx="4613672" cy="405812"/>
            </a:xfrm>
            <a:prstGeom prst="roundRect">
              <a:avLst>
                <a:gd fmla="val 1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122758" y="3642649"/>
              <a:ext cx="223196" cy="223196"/>
            </a:xfrm>
            <a:prstGeom prst="rect">
              <a:avLst/>
            </a:prstGeom>
            <a:blipFill rotWithShape="1">
              <a:blip r:embed="rId10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468713" y="3551341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9"/>
            <p:cNvSpPr txBox="1"/>
            <p:nvPr/>
          </p:nvSpPr>
          <p:spPr>
            <a:xfrm>
              <a:off x="468713" y="3551341"/>
              <a:ext cx="4144958" cy="4058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2925" lIns="42925" spcFirstLastPara="1" rIns="42925" wrap="square" tIns="429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Gill Sans"/>
                <a:buNone/>
              </a:pPr>
              <a:r>
                <a:rPr b="0" i="1" lang="en" sz="1600" u="none" cap="none" strike="noStrik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Demo: ABM with Python</a:t>
              </a:r>
              <a:endPara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395713"/>
            <a:ext cx="8839199" cy="4352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HEROES AND COWARDS</a:t>
            </a:r>
            <a:endParaRPr/>
          </a:p>
        </p:txBody>
      </p:sp>
      <p:sp>
        <p:nvSpPr>
          <p:cNvPr id="170" name="Google Shape;170;p21"/>
          <p:cNvSpPr txBox="1"/>
          <p:nvPr>
            <p:ph idx="1" type="body"/>
          </p:nvPr>
        </p:nvSpPr>
        <p:spPr>
          <a:xfrm>
            <a:off x="134950" y="11843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400">
                <a:solidFill>
                  <a:srgbClr val="000000"/>
                </a:solidFill>
              </a:rPr>
              <a:t>Rules: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71" name="Google Shape;17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3250" y="1630176"/>
            <a:ext cx="2730500" cy="197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1"/>
          <p:cNvSpPr txBox="1"/>
          <p:nvPr/>
        </p:nvSpPr>
        <p:spPr>
          <a:xfrm>
            <a:off x="6539150" y="2017700"/>
            <a:ext cx="1855800" cy="11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What might happen?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134950" y="1664275"/>
            <a:ext cx="7059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Everyone stand up! 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Arbitrarily choose  someone in the room to be your “friend”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Choose someone else to be your “enemy”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Don’t tell anyone who you have chosen!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Move to position yourself such that: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You are behind your friend relative to the enemy (HIDING)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WHAT ARE ABMS?</a:t>
            </a:r>
            <a:endParaRPr/>
          </a:p>
        </p:txBody>
      </p:sp>
      <p:sp>
        <p:nvSpPr>
          <p:cNvPr id="179" name="Google Shape;179;p22"/>
          <p:cNvSpPr txBox="1"/>
          <p:nvPr>
            <p:ph idx="1" type="body"/>
          </p:nvPr>
        </p:nvSpPr>
        <p:spPr>
          <a:xfrm>
            <a:off x="223775" y="1129275"/>
            <a:ext cx="5577000" cy="3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solidFill>
                  <a:srgbClr val="000000"/>
                </a:solidFill>
              </a:rPr>
              <a:t>Agent Based Models are computer models of complex systems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solidFill>
                  <a:schemeClr val="dk1"/>
                </a:solidFill>
              </a:rPr>
              <a:t>They are designed to simulate how individual behaviors can influence system-wide dynamics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solidFill>
                  <a:srgbClr val="000000"/>
                </a:solidFill>
              </a:rPr>
              <a:t>Just like The SIMs™ computer games: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Agents interact with each other and their environment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Agents have individual attributes that define them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Interactions take place over a simulated timeline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0" name="Google Shape;180;p22"/>
          <p:cNvPicPr preferRelativeResize="0"/>
          <p:nvPr/>
        </p:nvPicPr>
        <p:blipFill rotWithShape="1">
          <a:blip r:embed="rId3">
            <a:alphaModFix/>
          </a:blip>
          <a:srcRect b="0" l="15314" r="11515" t="0"/>
          <a:stretch/>
        </p:blipFill>
        <p:spPr>
          <a:xfrm>
            <a:off x="5644852" y="1150650"/>
            <a:ext cx="3386399" cy="254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2"/>
          <p:cNvSpPr txBox="1"/>
          <p:nvPr/>
        </p:nvSpPr>
        <p:spPr>
          <a:xfrm>
            <a:off x="6872825" y="3828525"/>
            <a:ext cx="16548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Gill Sans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PC: Carl’s Sims 4</a:t>
            </a:r>
            <a:endParaRPr b="0" i="0" sz="10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/>
              <a:t>APPLYING ABM</a:t>
            </a:r>
            <a:endParaRPr/>
          </a:p>
        </p:txBody>
      </p:sp>
      <p:sp>
        <p:nvSpPr>
          <p:cNvPr id="187" name="Google Shape;18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ABMs are most useful for problems that meet these criteria: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5454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</a:rPr>
              <a:t>●	Complicated interaction between agents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</a:rPr>
              <a:t>●	Randomness in the real-world system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</a:rPr>
              <a:t>●	Population size should be big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</a:rPr>
              <a:t>●	But not too big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400">
                <a:solidFill>
                  <a:schemeClr val="dk1"/>
                </a:solidFill>
              </a:rPr>
              <a:t>	10 - 1 million agents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2F2F2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/>
          <p:nvPr/>
        </p:nvSpPr>
        <p:spPr>
          <a:xfrm>
            <a:off x="0" y="-1"/>
            <a:ext cx="4554686" cy="51435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3" name="Google Shape;193;p24"/>
          <p:cNvSpPr txBox="1"/>
          <p:nvPr>
            <p:ph type="title"/>
          </p:nvPr>
        </p:nvSpPr>
        <p:spPr>
          <a:xfrm>
            <a:off x="603504" y="967518"/>
            <a:ext cx="3356919" cy="89154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" sz="2000"/>
              <a:t>WHAT IS NETLOGO?</a:t>
            </a:r>
            <a:endParaRPr/>
          </a:p>
        </p:txBody>
      </p:sp>
      <p:sp>
        <p:nvSpPr>
          <p:cNvPr id="194" name="Google Shape;194;p24"/>
          <p:cNvSpPr txBox="1"/>
          <p:nvPr>
            <p:ph idx="1" type="body"/>
          </p:nvPr>
        </p:nvSpPr>
        <p:spPr>
          <a:xfrm>
            <a:off x="603504" y="2144027"/>
            <a:ext cx="3356919" cy="22819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">
                <a:solidFill>
                  <a:srgbClr val="FFFFFF"/>
                </a:solidFill>
              </a:rPr>
              <a:t>Programmable modelling environment for complex systems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">
                <a:solidFill>
                  <a:srgbClr val="FFFFFF"/>
                </a:solidFill>
              </a:rPr>
              <a:t>Developed by Uri Wilensky in 1999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">
                <a:solidFill>
                  <a:srgbClr val="FFFFFF"/>
                </a:solidFill>
              </a:rPr>
              <a:t>User-friendly syntax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Arial"/>
              <a:buChar char="•"/>
            </a:pPr>
            <a:r>
              <a:rPr lang="en">
                <a:solidFill>
                  <a:srgbClr val="FFFFFF"/>
                </a:solidFill>
              </a:rPr>
              <a:t>Allows us to visualize the </a:t>
            </a:r>
            <a:r>
              <a:rPr i="1" lang="en">
                <a:solidFill>
                  <a:srgbClr val="FFFFFF"/>
                </a:solidFill>
              </a:rPr>
              <a:t>macro-level</a:t>
            </a:r>
            <a:r>
              <a:rPr lang="en">
                <a:solidFill>
                  <a:srgbClr val="FFFFFF"/>
                </a:solidFill>
              </a:rPr>
              <a:t> patterns that emerge from </a:t>
            </a:r>
            <a:r>
              <a:rPr i="1" lang="en">
                <a:solidFill>
                  <a:srgbClr val="FFFFFF"/>
                </a:solidFill>
              </a:rPr>
              <a:t>micro-level </a:t>
            </a:r>
            <a:r>
              <a:rPr lang="en">
                <a:solidFill>
                  <a:srgbClr val="FFFFFF"/>
                </a:solidFill>
              </a:rPr>
              <a:t>behaviors</a:t>
            </a:r>
            <a:endParaRPr/>
          </a:p>
        </p:txBody>
      </p:sp>
      <p:sp>
        <p:nvSpPr>
          <p:cNvPr id="195" name="Google Shape;195;p24"/>
          <p:cNvSpPr/>
          <p:nvPr/>
        </p:nvSpPr>
        <p:spPr>
          <a:xfrm>
            <a:off x="5049774" y="480060"/>
            <a:ext cx="3614166" cy="3945877"/>
          </a:xfrm>
          <a:prstGeom prst="rect">
            <a:avLst/>
          </a:prstGeom>
          <a:noFill/>
          <a:ln cap="sq" cmpd="sng" w="317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6" name="Google Shape;196;p24"/>
          <p:cNvSpPr/>
          <p:nvPr/>
        </p:nvSpPr>
        <p:spPr>
          <a:xfrm>
            <a:off x="5158189" y="604767"/>
            <a:ext cx="3383450" cy="369646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7" name="Google Shape;19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8519" y="1680801"/>
            <a:ext cx="3119676" cy="1544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